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9"/>
  </p:notesMasterIdLst>
  <p:handoutMasterIdLst>
    <p:handoutMasterId r:id="rId30"/>
  </p:handoutMasterIdLst>
  <p:sldIdLst>
    <p:sldId id="259" r:id="rId2"/>
    <p:sldId id="260" r:id="rId3"/>
    <p:sldId id="261" r:id="rId4"/>
    <p:sldId id="262" r:id="rId5"/>
    <p:sldId id="263" r:id="rId6"/>
    <p:sldId id="264" r:id="rId7"/>
    <p:sldId id="277" r:id="rId8"/>
    <p:sldId id="278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90" r:id="rId27"/>
    <p:sldId id="296" r:id="rId2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342F8FFC-3303-45B8-9473-7619B57517C5}">
          <p14:sldIdLst>
            <p14:sldId id="259"/>
            <p14:sldId id="260"/>
            <p14:sldId id="261"/>
            <p14:sldId id="262"/>
            <p14:sldId id="263"/>
            <p14:sldId id="264"/>
            <p14:sldId id="277"/>
            <p14:sldId id="278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6"/>
            <p14:sldId id="279"/>
            <p14:sldId id="280"/>
            <p14:sldId id="281"/>
            <p14:sldId id="282"/>
            <p14:sldId id="283"/>
            <p14:sldId id="285"/>
            <p14:sldId id="286"/>
            <p14:sldId id="290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5" autoAdjust="0"/>
    <p:restoredTop sz="94660"/>
  </p:normalViewPr>
  <p:slideViewPr>
    <p:cSldViewPr snapToGrid="0">
      <p:cViewPr varScale="1">
        <p:scale>
          <a:sx n="96" d="100"/>
          <a:sy n="96" d="100"/>
        </p:scale>
        <p:origin x="3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8E5BEB-E214-4C8E-8300-B50110C6EBF0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11CA33-F0CE-4C87-95F2-6611E4D8DF95}" type="datetime1">
              <a:rPr lang="pt-PT" smtClean="0"/>
              <a:t>21/01/2022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texto do modelo global</a:t>
            </a:r>
            <a:endParaRPr lang="en-US"/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AE1485-7141-4956-8ECA-9E6207DC33B6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ADB8E0-E8A1-4819-B455-4F8984A63885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dirty="0"/>
              <a:t>Clique para editar o estilo do título do Modelo Global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D6E590-5F78-4058-9B5B-8D957ECE990C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dirty="0"/>
              <a:t>Clique para editar o estilo do título do Modelo Global</a:t>
            </a:r>
            <a:endParaRPr lang="en-US" dirty="0"/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3D174-4FC9-4B77-B030-E688D5FB71D3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6C0A7-3F6A-43EB-90B2-C8BF0456F22B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492126"/>
            <a:ext cx="10353762" cy="12053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2BC6E-B21E-470A-B707-5A453198C765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 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título do 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 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 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495313-50ED-4160-9F87-EFE7CC1218A4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644CBD-3DED-473F-B030-70C2187F4F1D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pt" dirty="0"/>
              <a:t>Clique para editar o estilo do título do Modelo Global</a:t>
            </a:r>
            <a:endParaRPr lang="en-US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6D099-CD39-44BD-A587-9954218A5339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186BD4-F419-4F48-B40A-452A73064155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pt" dirty="0"/>
              <a:t>Clique para editar o estilo do título do Modelo 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94D40F-91AC-4F71-8C48-AE0B57A001DD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55A50-8CBD-4AED-AC98-C9466D54A900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492126"/>
            <a:ext cx="10353762" cy="12053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título do 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BC5328-2C25-408A-99F4-B30E877DB319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776E10-BDC7-4093-8484-28467D3CB1DB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B51456-72F2-4DC6-8A7B-D29103EECEE7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pt" dirty="0"/>
              <a:t>Clique para editar o estilo do título do 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pt-pt" dirty="0"/>
              <a:t>Clique para editar os Estilos de texto do modelo 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4B48C0-0456-4F3A-904C-C038EFDF6813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dirty="0"/>
              <a:t>Clique no ícone para adicionar uma imagem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 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3B84C2-77FB-420B-93A7-8A6302C8A156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8DEEAAF7-956A-4FD3-9D62-8BC10BE35995}" type="datetime1">
              <a:rPr lang="pt-PT" smtClean="0"/>
              <a:t>21/01/2022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#_Toc54905527"/><Relationship Id="rId13" Type="http://schemas.openxmlformats.org/officeDocument/2006/relationships/hyperlink" Target="#_Toc54905532"/><Relationship Id="rId3" Type="http://schemas.openxmlformats.org/officeDocument/2006/relationships/hyperlink" Target="#_Toc54905522"/><Relationship Id="rId7" Type="http://schemas.openxmlformats.org/officeDocument/2006/relationships/hyperlink" Target="#_Toc54905526"/><Relationship Id="rId12" Type="http://schemas.openxmlformats.org/officeDocument/2006/relationships/hyperlink" Target="#_Toc54905531"/><Relationship Id="rId2" Type="http://schemas.openxmlformats.org/officeDocument/2006/relationships/hyperlink" Target="#_Toc54905521"/><Relationship Id="rId16" Type="http://schemas.openxmlformats.org/officeDocument/2006/relationships/hyperlink" Target="#_Toc54905535"/><Relationship Id="rId1" Type="http://schemas.openxmlformats.org/officeDocument/2006/relationships/slideLayout" Target="../slideLayouts/slideLayout2.xml"/><Relationship Id="rId6" Type="http://schemas.openxmlformats.org/officeDocument/2006/relationships/hyperlink" Target="#_Toc54905525"/><Relationship Id="rId11" Type="http://schemas.openxmlformats.org/officeDocument/2006/relationships/hyperlink" Target="#_Toc54905530"/><Relationship Id="rId5" Type="http://schemas.openxmlformats.org/officeDocument/2006/relationships/hyperlink" Target="#_Toc54905524"/><Relationship Id="rId15" Type="http://schemas.openxmlformats.org/officeDocument/2006/relationships/hyperlink" Target="#_Toc54905534"/><Relationship Id="rId10" Type="http://schemas.openxmlformats.org/officeDocument/2006/relationships/hyperlink" Target="#_Toc54905529"/><Relationship Id="rId4" Type="http://schemas.openxmlformats.org/officeDocument/2006/relationships/hyperlink" Target="#_Toc54905523"/><Relationship Id="rId9" Type="http://schemas.openxmlformats.org/officeDocument/2006/relationships/hyperlink" Target="#_Toc54905528"/><Relationship Id="rId14" Type="http://schemas.openxmlformats.org/officeDocument/2006/relationships/hyperlink" Target="#_Toc54905533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uma caneca, café, comida e bebida&#10;&#10;Descrição gerada automaticamente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2345" y="1164031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pt" sz="7200"/>
              <a:t>SnakRestaurant</a:t>
            </a:r>
            <a:endParaRPr lang="pt-pt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2292" y="5460049"/>
            <a:ext cx="4859688" cy="1397951"/>
          </a:xfrm>
        </p:spPr>
        <p:txBody>
          <a:bodyPr rtlCol="0">
            <a:normAutofit/>
          </a:bodyPr>
          <a:lstStyle/>
          <a:p>
            <a:pPr rtl="0"/>
            <a:r>
              <a:rPr lang="pt-pt" sz="2800"/>
              <a:t>Cláudio </a:t>
            </a:r>
            <a:r>
              <a:rPr lang="pt-pt" sz="2800" dirty="0"/>
              <a:t>Martins </a:t>
            </a:r>
            <a:r>
              <a:rPr lang="pt-PT" sz="2800" dirty="0"/>
              <a:t>–</a:t>
            </a:r>
            <a:r>
              <a:rPr lang="pt-pt" sz="2800" dirty="0"/>
              <a:t> 2190760</a:t>
            </a:r>
          </a:p>
          <a:p>
            <a:pPr rtl="0"/>
            <a:r>
              <a:rPr lang="pt-PT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Tiago Santos - 2180699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C4E09-8B0A-4426-A3A4-BB3C2658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lvl="1" indent="-285750" algn="ctr">
              <a:spcAft>
                <a:spcPts val="1200"/>
              </a:spcAft>
            </a:pPr>
            <a:r>
              <a:rPr lang="pt-PT" sz="4800" b="1" dirty="0"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Objetivos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B5880A-E139-455C-B0C1-24E96C43B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791" y="2377571"/>
            <a:ext cx="4024539" cy="725472"/>
          </a:xfrm>
        </p:spPr>
        <p:txBody>
          <a:bodyPr>
            <a:noAutofit/>
          </a:bodyPr>
          <a:lstStyle/>
          <a:p>
            <a:pPr marL="0" lvl="0" indent="0" algn="ctr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Facilitar a associação da mesa com o pedido e com as informações do próprio cliente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9035CD9-E358-4E65-8B10-15DFD6416BCD}"/>
              </a:ext>
            </a:extLst>
          </p:cNvPr>
          <p:cNvSpPr txBox="1">
            <a:spLocks/>
          </p:cNvSpPr>
          <p:nvPr/>
        </p:nvSpPr>
        <p:spPr>
          <a:xfrm>
            <a:off x="4336331" y="2461213"/>
            <a:ext cx="4024538" cy="4945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Ajudar a que o cliente possa interagir sozinho e decidir as escolhas que quer fazer com os comentários.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49E2630-FCAB-4ED6-BA56-0D19A21E195D}"/>
              </a:ext>
            </a:extLst>
          </p:cNvPr>
          <p:cNvSpPr txBox="1">
            <a:spLocks/>
          </p:cNvSpPr>
          <p:nvPr/>
        </p:nvSpPr>
        <p:spPr>
          <a:xfrm>
            <a:off x="9320168" y="2852607"/>
            <a:ext cx="2021747" cy="4945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PT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495FEA1D-2444-43BE-88C8-9BFA7AB74BD5}"/>
              </a:ext>
            </a:extLst>
          </p:cNvPr>
          <p:cNvSpPr txBox="1">
            <a:spLocks/>
          </p:cNvSpPr>
          <p:nvPr/>
        </p:nvSpPr>
        <p:spPr>
          <a:xfrm>
            <a:off x="1809512" y="1327746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PT" sz="8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BD88AF05-2FC9-42D4-BD82-4B4CF9304EDF}"/>
              </a:ext>
            </a:extLst>
          </p:cNvPr>
          <p:cNvSpPr txBox="1">
            <a:spLocks/>
          </p:cNvSpPr>
          <p:nvPr/>
        </p:nvSpPr>
        <p:spPr>
          <a:xfrm>
            <a:off x="5878471" y="1327746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PT" sz="8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A419A4F2-732F-4072-A7A8-E4559C22401E}"/>
              </a:ext>
            </a:extLst>
          </p:cNvPr>
          <p:cNvSpPr txBox="1">
            <a:spLocks/>
          </p:cNvSpPr>
          <p:nvPr/>
        </p:nvSpPr>
        <p:spPr>
          <a:xfrm>
            <a:off x="9494409" y="1390489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pt-PT" sz="8000" dirty="0"/>
              <a:t>6</a:t>
            </a:r>
            <a:endParaRPr lang="pt-PT" dirty="0"/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52021858-77DB-4038-98ED-31E99DB65049}"/>
              </a:ext>
            </a:extLst>
          </p:cNvPr>
          <p:cNvSpPr txBox="1">
            <a:spLocks/>
          </p:cNvSpPr>
          <p:nvPr/>
        </p:nvSpPr>
        <p:spPr>
          <a:xfrm>
            <a:off x="8225545" y="2377571"/>
            <a:ext cx="3429979" cy="4945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Facilitar a consulta dos produtos disponíveis </a:t>
            </a:r>
          </a:p>
        </p:txBody>
      </p:sp>
      <p:pic>
        <p:nvPicPr>
          <p:cNvPr id="4100" name="Picture 4" descr="5 Sinais de Que Você Tem a Missão de Ajudar o Próximo Nesta Vida">
            <a:extLst>
              <a:ext uri="{FF2B5EF4-FFF2-40B4-BE49-F238E27FC236}">
                <a16:creationId xmlns:a16="http://schemas.microsoft.com/office/drawing/2014/main" id="{8294B696-6AF1-4C31-B207-2A230FDAB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66" y="3847335"/>
            <a:ext cx="3222658" cy="200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3D93921-6505-40B0-90E5-B4198378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71" y="3793400"/>
            <a:ext cx="3756870" cy="234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10 of the Most Quirky Design Cafes | Unique Blog">
            <a:extLst>
              <a:ext uri="{FF2B5EF4-FFF2-40B4-BE49-F238E27FC236}">
                <a16:creationId xmlns:a16="http://schemas.microsoft.com/office/drawing/2014/main" id="{6487DA26-9E1A-4100-A2F4-CC7C2DF4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91" y="4067990"/>
            <a:ext cx="3927042" cy="178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373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39E21-8AE4-4850-A622-CCD1B78F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>
                <a:effectLst/>
              </a:rPr>
              <a:t>Requisitos</a:t>
            </a:r>
            <a:endParaRPr lang="pt-PT" dirty="0"/>
          </a:p>
        </p:txBody>
      </p:sp>
      <p:pic>
        <p:nvPicPr>
          <p:cNvPr id="5122" name="Picture 2" descr="Levantamento de requisitos para BI: uma questão de seguir o roteiro -  e-Setorial Business Analytics">
            <a:extLst>
              <a:ext uri="{FF2B5EF4-FFF2-40B4-BE49-F238E27FC236}">
                <a16:creationId xmlns:a16="http://schemas.microsoft.com/office/drawing/2014/main" id="{895E87D5-F476-4D79-8A69-AC4607CA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7770" y="2076450"/>
            <a:ext cx="6545812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5734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0CC8B-656A-47C6-A5F8-A130F21E3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3706889" cy="4301765"/>
          </a:xfrm>
        </p:spPr>
        <p:txBody>
          <a:bodyPr anchor="b">
            <a:normAutofit/>
          </a:bodyPr>
          <a:lstStyle/>
          <a:p>
            <a:r>
              <a:rPr lang="pt-PT" sz="4000" dirty="0">
                <a:effectLst/>
              </a:rPr>
              <a:t>A utilização pela parte dos empregados o sistema em java para atender aos pedidos android</a:t>
            </a:r>
            <a:endParaRPr lang="pt-PT" sz="4000" dirty="0"/>
          </a:p>
        </p:txBody>
      </p:sp>
      <p:pic>
        <p:nvPicPr>
          <p:cNvPr id="7170" name="Picture 2" descr="Empregada de mesa usando um computador tablet e garçom com máquina de café  | Foto Premium">
            <a:extLst>
              <a:ext uri="{FF2B5EF4-FFF2-40B4-BE49-F238E27FC236}">
                <a16:creationId xmlns:a16="http://schemas.microsoft.com/office/drawing/2014/main" id="{F4F597B7-8BBD-426E-9E14-5B2781F97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33" b="1"/>
          <a:stretch/>
        </p:blipFill>
        <p:spPr bwMode="auto">
          <a:xfrm>
            <a:off x="4855633" y="609600"/>
            <a:ext cx="6411924" cy="50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Date Placeholder 4">
            <a:extLst>
              <a:ext uri="{FF2B5EF4-FFF2-40B4-BE49-F238E27FC236}">
                <a16:creationId xmlns:a16="http://schemas.microsoft.com/office/drawing/2014/main" id="{6B73C84C-831D-4B4D-A670-EC4E2233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776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16632-D6FA-4D48-B927-8A23F248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47" y="5375961"/>
            <a:ext cx="10355326" cy="543472"/>
          </a:xfrm>
        </p:spPr>
        <p:txBody>
          <a:bodyPr anchor="b">
            <a:normAutofit/>
          </a:bodyPr>
          <a:lstStyle/>
          <a:p>
            <a:r>
              <a:rPr lang="pt-PT" dirty="0">
                <a:effectLst/>
              </a:rPr>
              <a:t>Responsividade entre mobile e web para acelerar a questão dos pedidos</a:t>
            </a:r>
            <a:endParaRPr lang="pt-PT" dirty="0"/>
          </a:p>
        </p:txBody>
      </p:sp>
      <p:pic>
        <p:nvPicPr>
          <p:cNvPr id="8194" name="Picture 2" descr="Transferir ficheiros do telemóvel para o PC (e vice-versa)">
            <a:extLst>
              <a:ext uri="{FF2B5EF4-FFF2-40B4-BE49-F238E27FC236}">
                <a16:creationId xmlns:a16="http://schemas.microsoft.com/office/drawing/2014/main" id="{E708E77C-5CCA-46FA-A62E-735532A29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1" r="-1" b="9155"/>
          <a:stretch/>
        </p:blipFill>
        <p:spPr bwMode="auto">
          <a:xfrm>
            <a:off x="1169349" y="695009"/>
            <a:ext cx="9845346" cy="4112661"/>
          </a:xfrm>
          <a:prstGeom prst="rect">
            <a:avLst/>
          </a:prstGeom>
          <a:solidFill>
            <a:srgbClr val="FFFFFF"/>
          </a:solidFill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3B0A85-30A5-4890-BA55-BE9DF694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578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9109C-586D-4303-A070-BBB9D055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82333"/>
            <a:ext cx="5707899" cy="1675559"/>
          </a:xfrm>
        </p:spPr>
        <p:txBody>
          <a:bodyPr anchor="b">
            <a:normAutofit/>
          </a:bodyPr>
          <a:lstStyle/>
          <a:p>
            <a:r>
              <a:rPr lang="pt-PT" dirty="0" err="1">
                <a:effectLst/>
              </a:rPr>
              <a:t>Navigation</a:t>
            </a:r>
            <a:r>
              <a:rPr lang="pt-PT" dirty="0">
                <a:effectLst/>
              </a:rPr>
              <a:t> Menu com as opções do cliente autenticado</a:t>
            </a:r>
            <a:endParaRPr lang="pt-PT" dirty="0"/>
          </a:p>
        </p:txBody>
      </p:sp>
      <p:pic>
        <p:nvPicPr>
          <p:cNvPr id="9218" name="Picture 2" descr="Adicionar código de um modelo | Desenvolvedores Android">
            <a:extLst>
              <a:ext uri="{FF2B5EF4-FFF2-40B4-BE49-F238E27FC236}">
                <a16:creationId xmlns:a16="http://schemas.microsoft.com/office/drawing/2014/main" id="{316692D6-74C3-4BA9-A824-7660BBAD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2551" y="854293"/>
            <a:ext cx="3275751" cy="4731640"/>
          </a:xfrm>
          <a:prstGeom prst="rect">
            <a:avLst/>
          </a:prstGeom>
          <a:solidFill>
            <a:srgbClr val="FFFFFF"/>
          </a:solidFill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E1A07BF-C4F0-4E75-BB1F-132EB9D4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52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A43E8-16B7-4063-909C-51E07105E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>
                <a:effectLst/>
              </a:rPr>
              <a:t>Lista de produtos disponível sem login</a:t>
            </a:r>
            <a:endParaRPr lang="pt-PT" dirty="0"/>
          </a:p>
        </p:txBody>
      </p:sp>
      <p:pic>
        <p:nvPicPr>
          <p:cNvPr id="10242" name="Picture 2" descr="5 tipos de listas para usar e ter sucesso profissional">
            <a:extLst>
              <a:ext uri="{FF2B5EF4-FFF2-40B4-BE49-F238E27FC236}">
                <a16:creationId xmlns:a16="http://schemas.microsoft.com/office/drawing/2014/main" id="{F238FCC2-3E02-407F-9AB4-3FA2291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0254" y="2076450"/>
            <a:ext cx="5580843" cy="3714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FFEA40D-86E7-4496-B84D-9072E004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2724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A0A04-EAC3-4081-BC08-9AACA699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pPr marL="342900" lvl="0" indent="-342900">
              <a:spcAft>
                <a:spcPts val="600"/>
              </a:spcAft>
            </a:pPr>
            <a:r>
              <a:rPr lang="pt-PT">
                <a:effectLst/>
              </a:rPr>
              <a:t>Utilização de comentários</a:t>
            </a:r>
          </a:p>
        </p:txBody>
      </p:sp>
      <p:pic>
        <p:nvPicPr>
          <p:cNvPr id="11266" name="Picture 2" descr="Como Adicionar, editar, responder ou excluir comentários de documentos do G  Suite do Google? - Gabler Web Design">
            <a:extLst>
              <a:ext uri="{FF2B5EF4-FFF2-40B4-BE49-F238E27FC236}">
                <a16:creationId xmlns:a16="http://schemas.microsoft.com/office/drawing/2014/main" id="{111626D3-1BA1-4279-B2F6-18E1DF4E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5892" y="2076450"/>
            <a:ext cx="7109567" cy="3714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994CA49-60AE-402A-8186-502E39A7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 dirty="0"/>
              <a:t>6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584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9BCCA-883E-4CE4-A739-BA30D795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>
                <a:effectLst/>
              </a:rPr>
              <a:t>Aplicação movel com ligação </a:t>
            </a:r>
            <a:r>
              <a:rPr lang="pt-PT" err="1">
                <a:effectLst/>
              </a:rPr>
              <a:t>Api</a:t>
            </a:r>
            <a:endParaRPr lang="pt-PT" dirty="0"/>
          </a:p>
        </p:txBody>
      </p:sp>
      <p:pic>
        <p:nvPicPr>
          <p:cNvPr id="12290" name="Picture 2" descr="Como começar — Testes de API. Bem-vindo(a) à série &quot;Como começar&quot;! | by  Jenifer Silva | Medium">
            <a:extLst>
              <a:ext uri="{FF2B5EF4-FFF2-40B4-BE49-F238E27FC236}">
                <a16:creationId xmlns:a16="http://schemas.microsoft.com/office/drawing/2014/main" id="{1B29A367-9389-4235-AF12-2952CCD73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8677" y="2076450"/>
            <a:ext cx="6603998" cy="3714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1A24B6-E4AF-4DF1-B111-FE2B3324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1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61572-A3CD-4CA1-A560-F9C956B5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 b="1">
                <a:effectLst/>
              </a:rPr>
              <a:t>Justificação das Opções/Ideias</a:t>
            </a:r>
            <a:endParaRPr lang="pt-PT" dirty="0"/>
          </a:p>
        </p:txBody>
      </p:sp>
      <p:pic>
        <p:nvPicPr>
          <p:cNvPr id="14338" name="Picture 2" descr="Idéias, ou, opções, rosto, infographic., brainstorming, human, ciclo,  concept., 6, vetorial, processes., inspiração,">
            <a:extLst>
              <a:ext uri="{FF2B5EF4-FFF2-40B4-BE49-F238E27FC236}">
                <a16:creationId xmlns:a16="http://schemas.microsoft.com/office/drawing/2014/main" id="{461319A7-87BB-4515-ACFF-D9504DB9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8559" r="9477" b="13027"/>
          <a:stretch/>
        </p:blipFill>
        <p:spPr bwMode="auto">
          <a:xfrm>
            <a:off x="4425638" y="2076450"/>
            <a:ext cx="3330075" cy="37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5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EF71B-1D7C-47EC-AE33-048A0A12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 sz="3900">
                <a:effectLst/>
              </a:rPr>
              <a:t>Melhor gestão das mesas no atendimento dos pedidos</a:t>
            </a:r>
            <a:endParaRPr lang="pt-PT" sz="3900"/>
          </a:p>
        </p:txBody>
      </p:sp>
      <p:pic>
        <p:nvPicPr>
          <p:cNvPr id="15362" name="Picture 2" descr="Gerir um negócio - 10 sugestões para melhorar a empresa - INOVFLOW">
            <a:extLst>
              <a:ext uri="{FF2B5EF4-FFF2-40B4-BE49-F238E27FC236}">
                <a16:creationId xmlns:a16="http://schemas.microsoft.com/office/drawing/2014/main" id="{C47E90B2-9932-4D2E-9334-78BC46EF3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2820" y="2076450"/>
            <a:ext cx="7075712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7889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328E6-0EF9-4F32-8B76-49FD1518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altLang="pt-PT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Índice</a:t>
            </a:r>
            <a:endParaRPr lang="pt-PT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C9F3A87-7642-4381-9FF8-9A51C082FF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68412" y="1827051"/>
            <a:ext cx="7055176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endParaRPr kumimoji="0" lang="pt-PT" altLang="pt-PT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INTRODUÇÃO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CONTEXTUALIZAÇÃO DO PROJETO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Contexto da aplicação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Objetivos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REQUISITOS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Opções e Ideias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Justificação das Opções/Ideias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2.3.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Mockups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 aplicação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PLANEAMENTO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Tarefas a realizar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Calendarização e distribuição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DIFICULDADES E SOLUÇÕES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Apresentação de dificuldades esperadas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Propostas de soluções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CONCLUSÃO</a:t>
            </a:r>
            <a:endParaRPr kumimoji="0" lang="pt-PT" altLang="pt-PT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78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E63C7-F5CD-4A25-B451-D7DE187E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 sz="3900">
                <a:effectLst/>
              </a:rPr>
              <a:t>Melhor atendimento e melhor distribuição de tarefas</a:t>
            </a:r>
            <a:endParaRPr lang="pt-PT" sz="3900"/>
          </a:p>
        </p:txBody>
      </p:sp>
      <p:pic>
        <p:nvPicPr>
          <p:cNvPr id="16386" name="Picture 2" descr="Como vender mais e melhor de maneira rápida: além das dicas simples">
            <a:extLst>
              <a:ext uri="{FF2B5EF4-FFF2-40B4-BE49-F238E27FC236}">
                <a16:creationId xmlns:a16="http://schemas.microsoft.com/office/drawing/2014/main" id="{37A148BD-E5CE-4EF8-856B-BB3427D0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4614" y="2076450"/>
            <a:ext cx="5572123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92373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0AB1E-F38C-4A1A-9351-5AC0C817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>
                <a:effectLst/>
              </a:rPr>
              <a:t>Um atendimento mais personalizado</a:t>
            </a:r>
            <a:endParaRPr lang="pt-PT"/>
          </a:p>
        </p:txBody>
      </p:sp>
      <p:pic>
        <p:nvPicPr>
          <p:cNvPr id="17410" name="Picture 2" descr="Como personalizar seu conteúdo?">
            <a:extLst>
              <a:ext uri="{FF2B5EF4-FFF2-40B4-BE49-F238E27FC236}">
                <a16:creationId xmlns:a16="http://schemas.microsoft.com/office/drawing/2014/main" id="{C5D39EE6-BFF9-441D-8F69-416C12D63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8765" y="2076450"/>
            <a:ext cx="7283821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594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7719-8F91-42EB-B859-1FA1DF7E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 cliente escolher as seguintes opções</a:t>
            </a:r>
            <a:endParaRPr lang="pt-PT" sz="3600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8A451DB-F540-4651-BCE4-7C20D462F1E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018102" y="3963063"/>
            <a:ext cx="3196676" cy="8102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P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Detalhes conta: onde pode fazer alteração do email, morada e número telefone;</a:t>
            </a:r>
          </a:p>
          <a:p>
            <a:endParaRPr lang="pt-PT" dirty="0"/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BCC9F6D-0701-49BE-8D1F-460229AD1C8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77224" y="3963063"/>
            <a:ext cx="3300984" cy="637121"/>
          </a:xfrm>
        </p:spPr>
        <p:txBody>
          <a:bodyPr>
            <a:normAutofit/>
          </a:bodyPr>
          <a:lstStyle/>
          <a:p>
            <a:r>
              <a:rPr lang="pt-P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Últimos pedidos: pode consultar o histórico dos seus pedidos;</a:t>
            </a:r>
          </a:p>
        </p:txBody>
      </p:sp>
      <p:sp>
        <p:nvSpPr>
          <p:cNvPr id="15" name="Marcador de Posição do Texto 10">
            <a:extLst>
              <a:ext uri="{FF2B5EF4-FFF2-40B4-BE49-F238E27FC236}">
                <a16:creationId xmlns:a16="http://schemas.microsoft.com/office/drawing/2014/main" id="{EA36FA31-4CD3-48F0-999F-62C7A20B68F4}"/>
              </a:ext>
            </a:extLst>
          </p:cNvPr>
          <p:cNvSpPr txBox="1">
            <a:spLocks/>
          </p:cNvSpPr>
          <p:nvPr/>
        </p:nvSpPr>
        <p:spPr>
          <a:xfrm>
            <a:off x="5314666" y="4139965"/>
            <a:ext cx="1552018" cy="4602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Logout</a:t>
            </a:r>
            <a:r>
              <a:rPr lang="pt-P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pt-PT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 descr="Ícone Preto Dos Ajustes Da Conta Do Internet Ilustração do Vetor -  Ilustração de ajustes, conta: 27631605">
            <a:extLst>
              <a:ext uri="{FF2B5EF4-FFF2-40B4-BE49-F238E27FC236}">
                <a16:creationId xmlns:a16="http://schemas.microsoft.com/office/drawing/2014/main" id="{4561C55A-0C2E-4CD8-BC55-89BB1F01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37" y="1941029"/>
            <a:ext cx="1600697" cy="160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Pedido online - ícones de comércio e compras grátis">
            <a:extLst>
              <a:ext uri="{FF2B5EF4-FFF2-40B4-BE49-F238E27FC236}">
                <a16:creationId xmlns:a16="http://schemas.microsoft.com/office/drawing/2014/main" id="{FA2B2CF8-7EEB-411E-83E6-7ED6D2DC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15" y="1934432"/>
            <a:ext cx="1666970" cy="166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DD847E-C94A-4A7C-8264-9B214D175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85" y="1905580"/>
            <a:ext cx="1769615" cy="1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8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9AA67-92D3-425B-AB18-619D6761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03" y="2518041"/>
            <a:ext cx="3706889" cy="1821918"/>
          </a:xfrm>
        </p:spPr>
        <p:txBody>
          <a:bodyPr anchor="b">
            <a:normAutofit/>
          </a:bodyPr>
          <a:lstStyle/>
          <a:p>
            <a:r>
              <a:rPr lang="pt-PT" dirty="0">
                <a:effectLst/>
              </a:rPr>
              <a:t>Visualização dos produtos disponíveis no cardápio;</a:t>
            </a:r>
            <a:endParaRPr lang="pt-PT" dirty="0"/>
          </a:p>
        </p:txBody>
      </p:sp>
      <p:pic>
        <p:nvPicPr>
          <p:cNvPr id="19458" name="Picture 2" descr="Niche Ilustrações, Vetores E Clipart De Stock – (5,366 Stock Illustrations)">
            <a:extLst>
              <a:ext uri="{FF2B5EF4-FFF2-40B4-BE49-F238E27FC236}">
                <a16:creationId xmlns:a16="http://schemas.microsoft.com/office/drawing/2014/main" id="{98248AC3-6334-47DA-B050-42A2A9C65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1373" y="1422758"/>
            <a:ext cx="6411924" cy="426684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8124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2E005-4DC0-4C56-A205-36E6C1EA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71987"/>
            <a:ext cx="5707899" cy="1675559"/>
          </a:xfrm>
        </p:spPr>
        <p:txBody>
          <a:bodyPr anchor="b">
            <a:normAutofit/>
          </a:bodyPr>
          <a:lstStyle/>
          <a:p>
            <a:r>
              <a:rPr lang="pt-PT" sz="2700" dirty="0">
                <a:effectLst/>
              </a:rPr>
              <a:t>Consultar a lista de produtos e decidir quais os seus gostos e voltar a pedir mais tarde;</a:t>
            </a:r>
            <a:br>
              <a:rPr lang="pt-PT" sz="2700" dirty="0">
                <a:effectLst/>
              </a:rPr>
            </a:br>
            <a:endParaRPr lang="pt-PT" sz="27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E39AECB-CB6B-4753-9C83-BC9BA3F1B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"/>
          <a:stretch/>
        </p:blipFill>
        <p:spPr bwMode="auto">
          <a:xfrm>
            <a:off x="7442551" y="763702"/>
            <a:ext cx="3275751" cy="4912822"/>
          </a:xfrm>
          <a:prstGeom prst="rect">
            <a:avLst/>
          </a:prstGeom>
          <a:solidFill>
            <a:srgbClr val="FFFFFF"/>
          </a:solidFill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3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E21B9-8C61-4872-8D54-1FAD2E54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 err="1">
                <a:effectLst/>
              </a:rPr>
              <a:t>Mockups</a:t>
            </a:r>
            <a:r>
              <a:rPr lang="pt-PT">
                <a:effectLst/>
              </a:rPr>
              <a:t> da aplicação</a:t>
            </a:r>
            <a:endParaRPr lang="pt-PT" dirty="0"/>
          </a:p>
        </p:txBody>
      </p:sp>
      <p:pic>
        <p:nvPicPr>
          <p:cNvPr id="3074" name="Picture 2" descr="39 Awesome Stationery Mockups For Professional Branding 2020 - Colorlib">
            <a:extLst>
              <a:ext uri="{FF2B5EF4-FFF2-40B4-BE49-F238E27FC236}">
                <a16:creationId xmlns:a16="http://schemas.microsoft.com/office/drawing/2014/main" id="{042B930D-41EC-4BF4-BAEE-E0E16DCBA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0" r="-2" b="24779"/>
          <a:stretch/>
        </p:blipFill>
        <p:spPr bwMode="auto">
          <a:xfrm>
            <a:off x="913795" y="2076450"/>
            <a:ext cx="10353762" cy="3714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Date Placeholder 3">
            <a:extLst>
              <a:ext uri="{FF2B5EF4-FFF2-40B4-BE49-F238E27FC236}">
                <a16:creationId xmlns:a16="http://schemas.microsoft.com/office/drawing/2014/main" id="{BD8CA87F-ADCF-499E-8E80-917D3A32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90186BD4-F419-4F48-B40A-452A73064155}" type="datetime1">
              <a:rPr lang="pt-PT" smtClean="0"/>
              <a:pPr rtl="0">
                <a:spcAft>
                  <a:spcPts val="600"/>
                </a:spcAft>
              </a:pPr>
              <a:t>21/01/2022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7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BB020-26AA-4CBC-9820-46C8DED2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>
                <a:effectLst/>
              </a:rPr>
              <a:t>Planeamento</a:t>
            </a:r>
            <a:endParaRPr lang="pt-PT" dirty="0"/>
          </a:p>
        </p:txBody>
      </p:sp>
      <p:pic>
        <p:nvPicPr>
          <p:cNvPr id="4098" name="Picture 2" descr="Para lá do Planeamento Estratégico - Jornal Tornado">
            <a:extLst>
              <a:ext uri="{FF2B5EF4-FFF2-40B4-BE49-F238E27FC236}">
                <a16:creationId xmlns:a16="http://schemas.microsoft.com/office/drawing/2014/main" id="{B668A92E-090F-4F85-9507-F228BF52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8677" y="2076450"/>
            <a:ext cx="6603998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3465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0E723-D69F-4FEC-9D47-2F48BF326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>
                <a:effectLst/>
              </a:rPr>
              <a:t>Conclusão</a:t>
            </a:r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E57EB9B-DBD9-42C6-B62C-54CE9F6F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565" y="2076450"/>
            <a:ext cx="6125346" cy="362267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PT" sz="2000" dirty="0">
                <a:effectLst/>
              </a:rPr>
              <a:t>Com este </a:t>
            </a:r>
            <a:r>
              <a:rPr lang="pt-PT" sz="2000" dirty="0" err="1">
                <a:effectLst/>
              </a:rPr>
              <a:t>power</a:t>
            </a:r>
            <a:r>
              <a:rPr lang="pt-PT" sz="2000" dirty="0">
                <a:effectLst/>
              </a:rPr>
              <a:t> </a:t>
            </a:r>
            <a:r>
              <a:rPr lang="pt-PT" sz="2000" dirty="0" err="1">
                <a:effectLst/>
              </a:rPr>
              <a:t>point</a:t>
            </a:r>
            <a:r>
              <a:rPr lang="pt-PT" sz="2000" dirty="0">
                <a:effectLst/>
              </a:rPr>
              <a:t> nos pretendemos </a:t>
            </a:r>
            <a:r>
              <a:rPr lang="pt-PT" sz="2000">
                <a:effectLst/>
              </a:rPr>
              <a:t>apresentar as nossas ideias/propostas </a:t>
            </a:r>
            <a:r>
              <a:rPr lang="pt-PT" sz="2000" dirty="0">
                <a:effectLst/>
              </a:rPr>
              <a:t>para implementar esta nova tecnologia no atual modelo de restauração, queremos facilitar o serviço fornecido pelo restaurante/bar. Podendo o empregado fazer uma gestão mais organizada do seu tempo e das tarefas pendentes.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PT" sz="2000" dirty="0">
                <a:effectLst/>
              </a:rPr>
              <a:t>Por outro lado, o cliente com acesso a um dispositivo movel ira poder interagir com a aplicação não tendo que esperar nas filas de espera e podendo ser ele a interagir e a escolher o que quer consumir.</a:t>
            </a:r>
          </a:p>
        </p:txBody>
      </p:sp>
      <p:pic>
        <p:nvPicPr>
          <p:cNvPr id="8194" name="Picture 2" descr="Conclusão de TCC - Como Fazer, Dicas e Exemplos">
            <a:extLst>
              <a:ext uri="{FF2B5EF4-FFF2-40B4-BE49-F238E27FC236}">
                <a16:creationId xmlns:a16="http://schemas.microsoft.com/office/drawing/2014/main" id="{5BFFF502-2D6C-4751-842B-09EDD39F9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10" y="2076451"/>
            <a:ext cx="4836453" cy="362267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AA54D7F-76E8-452C-A7ED-C12E9B28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3776E10-BDC7-4093-8484-28467D3CB1DB}" type="datetime1">
              <a:rPr lang="pt-PT" smtClean="0"/>
              <a:pPr rtl="0">
                <a:spcAft>
                  <a:spcPts val="600"/>
                </a:spcAft>
              </a:pPr>
              <a:t>21/01/2022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2CB31-1531-4F56-A097-C864057E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sz="4800" b="1" kern="0" dirty="0"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Introdução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77BFB7-FB36-42A3-8E8D-43A73BD3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902" y="2017727"/>
            <a:ext cx="4077655" cy="371474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aplicação tem por vista a modernização do estabelecimento na qual quer os clientes ou os trabalhadores possam interagir com novas tecnologias para facilitar a comunicação entre si, tornado o tempo de espera menos demorado.   </a:t>
            </a:r>
          </a:p>
        </p:txBody>
      </p:sp>
    </p:spTree>
    <p:extLst>
      <p:ext uri="{BB962C8B-B14F-4D97-AF65-F5344CB8AC3E}">
        <p14:creationId xmlns:p14="http://schemas.microsoft.com/office/powerpoint/2010/main" val="211386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2CB31-1531-4F56-A097-C864057E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558799"/>
          </a:xfrm>
        </p:spPr>
        <p:txBody>
          <a:bodyPr anchor="b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 dirty="0">
                <a:effectLst/>
              </a:rPr>
              <a:t>Introdução</a:t>
            </a:r>
            <a:endParaRPr lang="pt-PT" dirty="0"/>
          </a:p>
        </p:txBody>
      </p:sp>
      <p:pic>
        <p:nvPicPr>
          <p:cNvPr id="2050" name="Picture 2" descr="Os Empregados de Mesa e de Limpeza não são Sacos de Boxe! - Não É Que Não  Houvesse...">
            <a:extLst>
              <a:ext uri="{FF2B5EF4-FFF2-40B4-BE49-F238E27FC236}">
                <a16:creationId xmlns:a16="http://schemas.microsoft.com/office/drawing/2014/main" id="{03CB8855-37A2-42E4-BE77-4977BA47A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48" b="-1"/>
          <a:stretch/>
        </p:blipFill>
        <p:spPr bwMode="auto">
          <a:xfrm>
            <a:off x="4855633" y="609600"/>
            <a:ext cx="6411924" cy="50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77BFB7-FB36-42A3-8E8D-43A73BD36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310326"/>
            <a:ext cx="3706889" cy="4379275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pt-PT" sz="2000" dirty="0">
                <a:effectLst/>
              </a:rPr>
              <a:t>Temos por ideia facilitar o trabalho dos empregados, fornecendo assim uma nova dinâmica de trabalho que permita ao empregado ver o pedido através de uma plataforma online para que possa responder a cada pedido de forma mais eficiente. Sendo o contacto com o cliente reduzido e otimizado ao ato de entrega do próprio pedido e de efetuar o próprio pagamento. </a:t>
            </a:r>
          </a:p>
        </p:txBody>
      </p:sp>
    </p:spTree>
    <p:extLst>
      <p:ext uri="{BB962C8B-B14F-4D97-AF65-F5344CB8AC3E}">
        <p14:creationId xmlns:p14="http://schemas.microsoft.com/office/powerpoint/2010/main" val="233884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25008-57A8-4C5E-A1B6-C2167870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>
                <a:effectLst/>
              </a:rPr>
              <a:t>Contextualização do projeto</a:t>
            </a:r>
            <a:endParaRPr lang="pt-PT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BE9755AC-FD31-4950-BEF0-C3235843D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51094" y="2076450"/>
            <a:ext cx="6879164" cy="3714749"/>
          </a:xfrm>
          <a:noFill/>
        </p:spPr>
      </p:pic>
    </p:spTree>
    <p:extLst>
      <p:ext uri="{BB962C8B-B14F-4D97-AF65-F5344CB8AC3E}">
        <p14:creationId xmlns:p14="http://schemas.microsoft.com/office/powerpoint/2010/main" val="408835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FCECD-C8C5-47E7-A43C-19954D0D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pPr marL="742950" lvl="1" indent="-285750" algn="ctr">
              <a:spcAft>
                <a:spcPts val="1200"/>
              </a:spcAft>
            </a:pPr>
            <a:r>
              <a:rPr lang="pt-PT" sz="46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/>
              </a:rPr>
              <a:t>Contexto da aplicação</a:t>
            </a:r>
            <a:endParaRPr lang="pt-PT" sz="46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BE730E-3A8A-49E3-ABC7-338D24871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527870"/>
            <a:ext cx="4856841" cy="2719830"/>
          </a:xfrm>
          <a:prstGeom prst="rect">
            <a:avLst/>
          </a:prstGeom>
          <a:noFill/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FE3EDC1-E280-4E0C-9644-77F6CF082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pt-PT" dirty="0">
                <a:effectLst/>
              </a:rPr>
              <a:t>O projeto consiste numa aplicação móvel para o cliente fazer um pedido quando chega a um restaurante/bar. Cada mesa ira possuir um numero único que ira permitir ao empregado saber de que mesa foi efetuado o pedido bem como as informações que vem associadas. </a:t>
            </a:r>
          </a:p>
        </p:txBody>
      </p:sp>
    </p:spTree>
    <p:extLst>
      <p:ext uri="{BB962C8B-B14F-4D97-AF65-F5344CB8AC3E}">
        <p14:creationId xmlns:p14="http://schemas.microsoft.com/office/powerpoint/2010/main" val="367064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FCECD-C8C5-47E7-A43C-19954D0D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lvl="1" indent="-285750" algn="ctr" defTabSz="457200" rtl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pt-PT" sz="4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Contexto da aplicação</a:t>
            </a:r>
            <a:endParaRPr lang="pt-PT" sz="4600" kern="12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B306E475-45A6-4F03-B0A2-FD23DFC5BFB2}"/>
              </a:ext>
            </a:extLst>
          </p:cNvPr>
          <p:cNvSpPr txBox="1">
            <a:spLocks/>
          </p:cNvSpPr>
          <p:nvPr/>
        </p:nvSpPr>
        <p:spPr>
          <a:xfrm>
            <a:off x="913795" y="2076450"/>
            <a:ext cx="4856841" cy="36226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79800" indent="-342900">
              <a:buFont typeface="Wingdings 2" charset="2"/>
              <a:buAutoNum type="arabicPeriod" startAt="2"/>
            </a:pPr>
            <a:r>
              <a:rPr lang="pt-PT"/>
              <a:t>O cliente que tenha capacidade de possuir um dispositivo movel pode efetuar login para ter acesso a um conjunto de opções de interação com as interfaces. Se não possuir conta pode-se registar facilmente através da página de registo. </a:t>
            </a:r>
          </a:p>
        </p:txBody>
      </p:sp>
      <p:pic>
        <p:nvPicPr>
          <p:cNvPr id="1026" name="Picture 2" descr="Contactos | Telefone e E-mail da Linha de Apoio Cliente | Worten">
            <a:extLst>
              <a:ext uri="{FF2B5EF4-FFF2-40B4-BE49-F238E27FC236}">
                <a16:creationId xmlns:a16="http://schemas.microsoft.com/office/drawing/2014/main" id="{ED2D7DD6-9BB4-4361-B829-C74456F5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624" y="2558729"/>
            <a:ext cx="6311310" cy="17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8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FCECD-C8C5-47E7-A43C-19954D0D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lvl="1" indent="-285750" algn="ctr" defTabSz="457200" rtl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pt-PT" sz="4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Contexto da aplicação</a:t>
            </a:r>
            <a:endParaRPr lang="pt-PT" sz="4600" kern="12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AE701C54-4192-4CC6-8BD0-D7606054AB59}"/>
              </a:ext>
            </a:extLst>
          </p:cNvPr>
          <p:cNvSpPr txBox="1">
            <a:spLocks/>
          </p:cNvSpPr>
          <p:nvPr/>
        </p:nvSpPr>
        <p:spPr>
          <a:xfrm>
            <a:off x="6410716" y="2076451"/>
            <a:ext cx="4856841" cy="36226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94100" indent="-457200">
              <a:lnSpc>
                <a:spcPct val="100000"/>
              </a:lnSpc>
              <a:buFont typeface="Wingdings 2" charset="2"/>
              <a:buAutoNum type="arabicPeriod" startAt="3"/>
            </a:pPr>
            <a:r>
              <a:rPr lang="pt-PT" dirty="0"/>
              <a:t>O projeto tem como objetivo facilitar o trabalho do empregado, sendo o cliente através do seu smartphone a fazer o pedido a partir do numero da mesa que estará em cada mesa. Pedido esse que irá para uma aplicação em java, na qual o empregado tem o pedido que foi feito pelo cliente.</a:t>
            </a:r>
          </a:p>
          <a:p>
            <a:pPr>
              <a:lnSpc>
                <a:spcPct val="100000"/>
              </a:lnSpc>
            </a:pPr>
            <a:endParaRPr lang="pt-PT" dirty="0"/>
          </a:p>
        </p:txBody>
      </p:sp>
      <p:pic>
        <p:nvPicPr>
          <p:cNvPr id="2050" name="Picture 2" descr="Trabalho em Equipe: O Segredo dos Times de Alta Performance -">
            <a:extLst>
              <a:ext uri="{FF2B5EF4-FFF2-40B4-BE49-F238E27FC236}">
                <a16:creationId xmlns:a16="http://schemas.microsoft.com/office/drawing/2014/main" id="{30EEF6B5-E612-4954-89E0-BD7A10624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0" y="2076451"/>
            <a:ext cx="5975809" cy="316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0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C4E09-8B0A-4426-A3A4-BB3C2658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lvl="1" indent="-285750" algn="ctr">
              <a:spcAft>
                <a:spcPts val="1200"/>
              </a:spcAft>
            </a:pPr>
            <a:r>
              <a:rPr lang="pt-PT" sz="4800" b="1" dirty="0"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Objetivos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B5880A-E139-455C-B0C1-24E96C43B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80" y="2915350"/>
            <a:ext cx="3444454" cy="84594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Objetivo facilitar o trabalho do empregado</a:t>
            </a:r>
          </a:p>
          <a:p>
            <a:endParaRPr lang="pt-PT" dirty="0"/>
          </a:p>
        </p:txBody>
      </p:sp>
      <p:pic>
        <p:nvPicPr>
          <p:cNvPr id="3074" name="Picture 2" descr="Oito dicas para facilitar o trabalho em equipe - ACM">
            <a:extLst>
              <a:ext uri="{FF2B5EF4-FFF2-40B4-BE49-F238E27FC236}">
                <a16:creationId xmlns:a16="http://schemas.microsoft.com/office/drawing/2014/main" id="{B1E33D3F-8C55-4F26-9300-5740CBDC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40" y="3761295"/>
            <a:ext cx="3163849" cy="110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9035CD9-E358-4E65-8B10-15DFD6416BCD}"/>
              </a:ext>
            </a:extLst>
          </p:cNvPr>
          <p:cNvSpPr txBox="1">
            <a:spLocks/>
          </p:cNvSpPr>
          <p:nvPr/>
        </p:nvSpPr>
        <p:spPr>
          <a:xfrm>
            <a:off x="4810557" y="2841014"/>
            <a:ext cx="2933453" cy="10123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Menos demora entre no atendimento e o serviço</a:t>
            </a:r>
          </a:p>
          <a:p>
            <a:endParaRPr lang="pt-PT" sz="2800" dirty="0"/>
          </a:p>
        </p:txBody>
      </p:sp>
      <p:pic>
        <p:nvPicPr>
          <p:cNvPr id="3076" name="Picture 4" descr="Como produzir mais em menos tempo | Mundo Carreira">
            <a:extLst>
              <a:ext uri="{FF2B5EF4-FFF2-40B4-BE49-F238E27FC236}">
                <a16:creationId xmlns:a16="http://schemas.microsoft.com/office/drawing/2014/main" id="{BD9E7D58-E91C-4D7C-BFF3-69493D66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29" y="3822149"/>
            <a:ext cx="2339867" cy="173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49E2630-FCAB-4ED6-BA56-0D19A21E195D}"/>
              </a:ext>
            </a:extLst>
          </p:cNvPr>
          <p:cNvSpPr txBox="1">
            <a:spLocks/>
          </p:cNvSpPr>
          <p:nvPr/>
        </p:nvSpPr>
        <p:spPr>
          <a:xfrm>
            <a:off x="8735379" y="2852607"/>
            <a:ext cx="3004997" cy="4945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Modernização do espaço</a:t>
            </a:r>
          </a:p>
        </p:txBody>
      </p:sp>
      <p:pic>
        <p:nvPicPr>
          <p:cNvPr id="3078" name="Picture 6" descr="Arquivos Serviços de Modernização - Integre TI - Notícias">
            <a:extLst>
              <a:ext uri="{FF2B5EF4-FFF2-40B4-BE49-F238E27FC236}">
                <a16:creationId xmlns:a16="http://schemas.microsoft.com/office/drawing/2014/main" id="{67308C36-E796-4C30-9FF3-7F653607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379" y="3347206"/>
            <a:ext cx="3004997" cy="167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495FEA1D-2444-43BE-88C8-9BFA7AB74BD5}"/>
              </a:ext>
            </a:extLst>
          </p:cNvPr>
          <p:cNvSpPr txBox="1">
            <a:spLocks/>
          </p:cNvSpPr>
          <p:nvPr/>
        </p:nvSpPr>
        <p:spPr>
          <a:xfrm>
            <a:off x="1809512" y="1327746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PT" sz="8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BD88AF05-2FC9-42D4-BD82-4B4CF9304EDF}"/>
              </a:ext>
            </a:extLst>
          </p:cNvPr>
          <p:cNvSpPr txBox="1">
            <a:spLocks/>
          </p:cNvSpPr>
          <p:nvPr/>
        </p:nvSpPr>
        <p:spPr>
          <a:xfrm>
            <a:off x="5878471" y="1327746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PT" sz="8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endParaRPr lang="pt-PT" dirty="0"/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A419A4F2-732F-4072-A7A8-E4559C22401E}"/>
              </a:ext>
            </a:extLst>
          </p:cNvPr>
          <p:cNvSpPr txBox="1">
            <a:spLocks/>
          </p:cNvSpPr>
          <p:nvPr/>
        </p:nvSpPr>
        <p:spPr>
          <a:xfrm>
            <a:off x="9870884" y="1390489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pt-PT" sz="8000" dirty="0"/>
              <a:t>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5427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71_TF12214701" id="{5638498D-AE45-465C-8E5B-4E648259785D}" vid="{DCB88B14-339B-4906-984E-CEDB088211A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645</Words>
  <Application>Microsoft Office PowerPoint</Application>
  <PresentationFormat>Ecrã Panorâmico</PresentationFormat>
  <Paragraphs>75</Paragraphs>
  <Slides>27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4" baseType="lpstr">
      <vt:lpstr>Arial</vt:lpstr>
      <vt:lpstr>Arial Rounded MT Bold</vt:lpstr>
      <vt:lpstr>Calibri</vt:lpstr>
      <vt:lpstr>Goudy Old Style</vt:lpstr>
      <vt:lpstr>Times New Roman</vt:lpstr>
      <vt:lpstr>Wingdings 2</vt:lpstr>
      <vt:lpstr>SlateVTI</vt:lpstr>
      <vt:lpstr>SnakRestaurant</vt:lpstr>
      <vt:lpstr>Índice</vt:lpstr>
      <vt:lpstr>Introdução</vt:lpstr>
      <vt:lpstr>Introdução</vt:lpstr>
      <vt:lpstr>Contextualização do projeto</vt:lpstr>
      <vt:lpstr>Contexto da aplicação</vt:lpstr>
      <vt:lpstr>Contexto da aplicação</vt:lpstr>
      <vt:lpstr>Contexto da aplicação</vt:lpstr>
      <vt:lpstr>Objetivos</vt:lpstr>
      <vt:lpstr>Objetivos</vt:lpstr>
      <vt:lpstr>Requisitos</vt:lpstr>
      <vt:lpstr>A utilização pela parte dos empregados o sistema em java para atender aos pedidos android</vt:lpstr>
      <vt:lpstr>Responsividade entre mobile e web para acelerar a questão dos pedidos</vt:lpstr>
      <vt:lpstr>Navigation Menu com as opções do cliente autenticado</vt:lpstr>
      <vt:lpstr>Lista de produtos disponível sem login</vt:lpstr>
      <vt:lpstr>Utilização de comentários</vt:lpstr>
      <vt:lpstr>Aplicação movel com ligação Api</vt:lpstr>
      <vt:lpstr>Justificação das Opções/Ideias</vt:lpstr>
      <vt:lpstr>Melhor gestão das mesas no atendimento dos pedidos</vt:lpstr>
      <vt:lpstr>Melhor atendimento e melhor distribuição de tarefas</vt:lpstr>
      <vt:lpstr>Um atendimento mais personalizado</vt:lpstr>
      <vt:lpstr>O cliente escolher as seguintes opções</vt:lpstr>
      <vt:lpstr>Visualização dos produtos disponíveis no cardápio;</vt:lpstr>
      <vt:lpstr>Consultar a lista de produtos e decidir quais os seus gostos e voltar a pedir mais tarde; </vt:lpstr>
      <vt:lpstr>Mockups da aplicação</vt:lpstr>
      <vt:lpstr>Planeamento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CoffeShop</dc:title>
  <dc:creator>Cláudio</dc:creator>
  <cp:lastModifiedBy>Tiago Miguel Cipriano Santos</cp:lastModifiedBy>
  <cp:revision>4</cp:revision>
  <dcterms:created xsi:type="dcterms:W3CDTF">2020-11-16T09:42:30Z</dcterms:created>
  <dcterms:modified xsi:type="dcterms:W3CDTF">2022-01-21T11:41:53Z</dcterms:modified>
</cp:coreProperties>
</file>